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31" r:id="rId2"/>
    <p:sldId id="332" r:id="rId3"/>
    <p:sldId id="342" r:id="rId4"/>
    <p:sldId id="338" r:id="rId5"/>
    <p:sldId id="337" r:id="rId6"/>
    <p:sldId id="335" r:id="rId7"/>
    <p:sldId id="341" r:id="rId8"/>
    <p:sldId id="336" r:id="rId9"/>
    <p:sldId id="284" r:id="rId10"/>
    <p:sldId id="343" r:id="rId11"/>
    <p:sldId id="321" r:id="rId12"/>
    <p:sldId id="322" r:id="rId13"/>
    <p:sldId id="323" r:id="rId14"/>
    <p:sldId id="324" r:id="rId15"/>
    <p:sldId id="333" r:id="rId16"/>
    <p:sldId id="318" r:id="rId17"/>
    <p:sldId id="32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24-11-2021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01_Data%20Model/01_Customer.cds"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soyuztechnologies/SoperaStreriaTraining/blob/master/RAP/Day%2023/01_Data%20Model/02_Agency.cd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01_Data%20Model/03_Travel.cds"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blogs.sap.com/2019/08/20/its-steampunk-now/"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smtClean="0">
                <a:solidFill>
                  <a:schemeClr val="bg1"/>
                </a:solidFill>
                <a:latin typeface="Cooper Black" panose="0208090404030B020404" pitchFamily="18" charset="0"/>
              </a:rPr>
              <a:t>BO </a:t>
            </a:r>
            <a:r>
              <a:rPr lang="en-US" dirty="0">
                <a:solidFill>
                  <a:schemeClr val="bg1"/>
                </a:solidFill>
                <a:latin typeface="Cooper Black" panose="0208090404030B020404" pitchFamily="18" charset="0"/>
              </a:rPr>
              <a:t>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tx1">
              <a:lumMod val="85000"/>
              <a:lumOff val="15000"/>
            </a:schemeClr>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930854"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For greenfield developments with standard implementation</a:t>
            </a:r>
            <a:endParaRPr lang="en-US" sz="1100">
              <a:solidFill>
                <a:schemeClr val="bg1"/>
              </a:solidFill>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o</a:t>
            </a:r>
            <a:endParaRPr lang="en-US" sz="1100">
              <a:solidFill>
                <a:schemeClr val="bg1"/>
              </a:solidFill>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pt. unmanaged appl. components: DB tables, lock/PFCG object, update </a:t>
            </a:r>
            <a:endParaRPr lang="en-US" sz="1100">
              <a:solidFill>
                <a:schemeClr val="bg1"/>
              </a:solidFill>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task FM)</a:t>
            </a:r>
            <a:endParaRPr lang="en-US" sz="1100">
              <a:solidFill>
                <a:schemeClr val="bg1"/>
              </a:solidFill>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Standard CRUD operations work out of the box</a:t>
            </a:r>
            <a:endParaRPr lang="en-US" sz="1100">
              <a:solidFill>
                <a:schemeClr val="bg1"/>
              </a:solidFill>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Developers add BO</a:t>
            </a:r>
            <a:endParaRPr lang="en-US" sz="1100">
              <a:solidFill>
                <a:schemeClr val="bg1"/>
              </a:solidFill>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specific business logic</a:t>
            </a:r>
            <a:endParaRPr lang="en-US" sz="1100">
              <a:solidFill>
                <a:schemeClr val="bg1"/>
              </a:solidFill>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solidFill>
                <a:schemeClr val="bg1"/>
              </a:solidFill>
            </a:endParaRPr>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Unmanaged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For brownfield developments with available application code for </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interaction phase, transactional buffer, and save sequence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Developers in charge of BO runtime: CRUD operations</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Adapters needed to integrate the existing code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solidFill>
                <a:schemeClr val="bg1"/>
              </a:solidFill>
            </a:endParaRPr>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137653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Travel – Using /demo/travel</a:t>
            </a:r>
          </a:p>
          <a:p>
            <a:pPr algn="ctr"/>
            <a:r>
              <a:rPr lang="en-US" sz="1400" dirty="0"/>
              <a:t>Projection view- what we want to show to UI</a:t>
            </a:r>
            <a:endParaRPr lang="en-IN" sz="1400" dirty="0"/>
          </a:p>
          <a:p>
            <a:pPr algn="ctr"/>
            <a:endParaRPr lang="en-US" dirty="0"/>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p:spPr>
        <p:txBody>
          <a:bodyPr wrap="none">
            <a:spAutoFit/>
          </a:bodyPr>
          <a:lstStyle/>
          <a:p>
            <a:r>
              <a:rPr lang="en-US" dirty="0">
                <a:solidFill>
                  <a:schemeClr val="bg1"/>
                </a:solidFill>
              </a:rPr>
              <a:t>1</a:t>
            </a:r>
            <a:endParaRPr lang="en-US" dirty="0"/>
          </a:p>
        </p:txBody>
      </p:sp>
      <p:sp>
        <p:nvSpPr>
          <p:cNvPr id="36" name="Rectangle 35"/>
          <p:cNvSpPr/>
          <p:nvPr/>
        </p:nvSpPr>
        <p:spPr>
          <a:xfrm>
            <a:off x="5374332" y="5157192"/>
            <a:ext cx="340158" cy="461665"/>
          </a:xfrm>
          <a:prstGeom prst="rect">
            <a:avLst/>
          </a:prstGeom>
        </p:spPr>
        <p:txBody>
          <a:bodyPr wrap="none">
            <a:spAutoFit/>
          </a:bodyPr>
          <a:lstStyle/>
          <a:p>
            <a:r>
              <a:rPr lang="en-US" dirty="0">
                <a:solidFill>
                  <a:schemeClr val="bg1"/>
                </a:solidFill>
              </a:rPr>
              <a:t>1</a:t>
            </a:r>
            <a:endParaRPr lang="en-US" dirty="0"/>
          </a:p>
        </p:txBody>
      </p:sp>
      <p:sp>
        <p:nvSpPr>
          <p:cNvPr id="37" name="Rectangle 36"/>
          <p:cNvSpPr/>
          <p:nvPr/>
        </p:nvSpPr>
        <p:spPr>
          <a:xfrm>
            <a:off x="3070076" y="5415607"/>
            <a:ext cx="383438" cy="461665"/>
          </a:xfrm>
          <a:prstGeom prst="rect">
            <a:avLst/>
          </a:prstGeom>
        </p:spPr>
        <p:txBody>
          <a:bodyPr wrap="none">
            <a:spAutoFit/>
          </a:bodyPr>
          <a:lstStyle/>
          <a:p>
            <a:r>
              <a:rPr lang="en-US" dirty="0">
                <a:solidFill>
                  <a:schemeClr val="bg1"/>
                </a:solidFill>
              </a:rPr>
              <a:t>N</a:t>
            </a:r>
            <a:endParaRPr lang="en-US" dirty="0"/>
          </a:p>
        </p:txBody>
      </p:sp>
      <p:sp>
        <p:nvSpPr>
          <p:cNvPr id="38" name="Rectangle 37"/>
          <p:cNvSpPr/>
          <p:nvPr/>
        </p:nvSpPr>
        <p:spPr>
          <a:xfrm>
            <a:off x="7295150" y="5445224"/>
            <a:ext cx="383438" cy="461665"/>
          </a:xfrm>
          <a:prstGeom prst="rect">
            <a:avLst/>
          </a:prstGeom>
        </p:spPr>
        <p:txBody>
          <a:bodyPr wrap="none">
            <a:spAutoFit/>
          </a:bodyPr>
          <a:lstStyle/>
          <a:p>
            <a:r>
              <a:rPr lang="en-US" dirty="0">
                <a:solidFill>
                  <a:schemeClr val="bg1"/>
                </a:solidFill>
              </a:rPr>
              <a:t>N</a:t>
            </a:r>
            <a:endParaRPr lang="en-US" dirty="0"/>
          </a:p>
        </p:txBody>
      </p:sp>
      <p:sp>
        <p:nvSpPr>
          <p:cNvPr id="39" name="Rectangle 38"/>
          <p:cNvSpPr/>
          <p:nvPr/>
        </p:nvSpPr>
        <p:spPr>
          <a:xfrm>
            <a:off x="8807318" y="4437112"/>
            <a:ext cx="383438" cy="461665"/>
          </a:xfrm>
          <a:prstGeom prst="rect">
            <a:avLst/>
          </a:prstGeom>
        </p:spPr>
        <p:txBody>
          <a:bodyPr wrap="none">
            <a:spAutoFit/>
          </a:bodyPr>
          <a:lstStyle/>
          <a:p>
            <a:r>
              <a:rPr lang="en-US" dirty="0">
                <a:solidFill>
                  <a:schemeClr val="bg1"/>
                </a:solidFill>
              </a:rPr>
              <a:t>N</a:t>
            </a:r>
            <a:endParaRPr lang="en-US" dirty="0"/>
          </a:p>
        </p:txBody>
      </p:sp>
      <p:sp>
        <p:nvSpPr>
          <p:cNvPr id="31" name="Chevron 30"/>
          <p:cNvSpPr/>
          <p:nvPr/>
        </p:nvSpPr>
        <p:spPr>
          <a:xfrm rot="-5400000">
            <a:off x="5215326" y="2922002"/>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3"/>
              </a:rPr>
              <a:t>ZI_Customer_U_XX</a:t>
            </a:r>
            <a:r>
              <a:rPr lang="en-US" sz="1800" dirty="0">
                <a:solidFill>
                  <a:schemeClr val="bg1"/>
                </a:solidFill>
              </a:rPr>
              <a:t>”</a:t>
            </a:r>
            <a:endParaRPr lang="en-IN" sz="1800" dirty="0">
              <a:solidFill>
                <a:schemeClr val="bg1"/>
              </a:solidFill>
            </a:endParaRPr>
          </a:p>
        </p:txBody>
      </p:sp>
      <p:cxnSp>
        <p:nvCxnSpPr>
          <p:cNvPr id="6" name="Straight Connector 5"/>
          <p:cNvCxnSpPr/>
          <p:nvPr/>
        </p:nvCxnSpPr>
        <p:spPr>
          <a:xfrm rot="-60000" flipV="1">
            <a:off x="6275076" y="1062183"/>
            <a:ext cx="63975" cy="5303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4"/>
              </a:rPr>
              <a:t>ZI_Agency_U_XX</a:t>
            </a:r>
            <a:r>
              <a:rPr lang="en-US" sz="1800" dirty="0">
                <a:solidFill>
                  <a:schemeClr val="bg1"/>
                </a:solidFill>
              </a:rPr>
              <a:t>”</a:t>
            </a:r>
            <a:endParaRPr lang="en-IN" sz="1800" dirty="0">
              <a:solidFill>
                <a:schemeClr val="bg1"/>
              </a:solidFill>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solidFill>
                  <a:schemeClr val="bg1"/>
                </a:solidFill>
              </a:rPr>
              <a:t>On top of Customer and Agency CDS View we Create Root CDS View </a:t>
            </a:r>
            <a:r>
              <a:rPr lang="en-US" sz="1800" dirty="0" smtClean="0">
                <a:solidFill>
                  <a:schemeClr val="bg1"/>
                </a:solidFill>
              </a:rPr>
              <a:t>Entity </a:t>
            </a:r>
            <a:r>
              <a:rPr lang="en-US" sz="1800" dirty="0">
                <a:solidFill>
                  <a:schemeClr val="bg1"/>
                </a:solidFill>
              </a:rPr>
              <a:t>called “</a:t>
            </a:r>
            <a:r>
              <a:rPr lang="en-US" sz="1800" dirty="0">
                <a:solidFill>
                  <a:schemeClr val="bg1"/>
                </a:solidFill>
                <a:hlinkClick r:id="rId3"/>
              </a:rPr>
              <a:t>ZI_TRAVEL_U_XX</a:t>
            </a:r>
            <a:r>
              <a:rPr lang="en-US" sz="1800" dirty="0">
                <a:solidFill>
                  <a:schemeClr val="bg1"/>
                </a:solidFill>
              </a:rPr>
              <a:t>”.</a:t>
            </a:r>
          </a:p>
          <a:p>
            <a:pPr algn="just"/>
            <a:r>
              <a:rPr lang="en-US" sz="1800" dirty="0">
                <a:solidFill>
                  <a:schemeClr val="bg1"/>
                </a:solidFill>
              </a:rPr>
              <a:t>With Annotations like Metadata ,Search ,</a:t>
            </a:r>
          </a:p>
          <a:p>
            <a:pPr algn="just"/>
            <a:r>
              <a:rPr lang="en-US" sz="1800" dirty="0">
                <a:solidFill>
                  <a:schemeClr val="bg1"/>
                </a:solidFill>
              </a:rPr>
              <a:t>Semantic Annotation etc.</a:t>
            </a:r>
          </a:p>
          <a:p>
            <a:pPr algn="just"/>
            <a:r>
              <a:rPr lang="en-US" sz="1800" dirty="0">
                <a:solidFill>
                  <a:schemeClr val="bg1"/>
                </a:solidFill>
              </a:rPr>
              <a:t>Association to Agency ,Customer , Currency. </a:t>
            </a:r>
            <a:endParaRPr lang="en-IN" sz="1800" dirty="0">
              <a:solidFill>
                <a:schemeClr val="bg1"/>
              </a:solidFill>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solidFill>
                  <a:schemeClr val="bg1"/>
                </a:solidFill>
              </a:rPr>
              <a:t>A </a:t>
            </a:r>
            <a:r>
              <a:rPr lang="en-US" sz="1800" b="1" dirty="0">
                <a:solidFill>
                  <a:schemeClr val="bg1"/>
                </a:solidFill>
              </a:rPr>
              <a:t>business service definition </a:t>
            </a:r>
            <a:r>
              <a:rPr lang="en-US" sz="1800" dirty="0">
                <a:solidFill>
                  <a:schemeClr val="bg1"/>
                </a:solidFill>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solidFill>
                  <a:schemeClr val="bg1"/>
                </a:solidFill>
                <a:hlinkClick r:id="rId3"/>
              </a:rPr>
              <a:t>ZI_TRAVEL_U_SD_XX</a:t>
            </a:r>
            <a:r>
              <a:rPr lang="en-US" sz="1800" dirty="0">
                <a:solidFill>
                  <a:schemeClr val="bg1"/>
                </a:solidFill>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a:stCxn id="8" idx="3"/>
            <a:endCxn id="9" idx="1"/>
          </p:cNvCxnSpPr>
          <p:nvPr/>
        </p:nvCxnSpPr>
        <p:spPr>
          <a:xfrm>
            <a:off x="2998068" y="2594220"/>
            <a:ext cx="16561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Tree>
    <p:extLst>
      <p:ext uri="{BB962C8B-B14F-4D97-AF65-F5344CB8AC3E}">
        <p14:creationId xmlns:p14="http://schemas.microsoft.com/office/powerpoint/2010/main" val="93686373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09637" y="986358"/>
            <a:ext cx="7962085" cy="3784369"/>
          </a:xfrm>
          <a:prstGeom prst="rect">
            <a:avLst/>
          </a:prstGeom>
          <a:noFill/>
        </p:spPr>
        <p:txBody>
          <a:bodyPr wrap="square" rtlCol="0">
            <a:spAutoFit/>
          </a:bodyPr>
          <a:lstStyle/>
          <a:p>
            <a:pPr marL="133234" indent="-285664">
              <a:buFont typeface="Arial" panose="020B0604020202020204" pitchFamily="34" charset="0"/>
              <a:buChar char="•"/>
            </a:pPr>
            <a:r>
              <a:rPr lang="en-US" sz="2000" dirty="0" smtClean="0">
                <a:solidFill>
                  <a:schemeClr val="bg1"/>
                </a:solidFill>
              </a:rPr>
              <a:t>Creating AMDP</a:t>
            </a:r>
          </a:p>
          <a:p>
            <a:pPr marL="133234" indent="-285664">
              <a:buFont typeface="Arial" panose="020B0604020202020204" pitchFamily="34" charset="0"/>
              <a:buChar char="•"/>
            </a:pPr>
            <a:r>
              <a:rPr lang="en-US" sz="2000" dirty="0" smtClean="0">
                <a:solidFill>
                  <a:schemeClr val="bg1"/>
                </a:solidFill>
              </a:rPr>
              <a:t>Limitations </a:t>
            </a:r>
            <a:r>
              <a:rPr lang="en-US" sz="2000" dirty="0">
                <a:solidFill>
                  <a:schemeClr val="bg1"/>
                </a:solidFill>
              </a:rPr>
              <a:t>of ABAP on Cloud</a:t>
            </a:r>
            <a:endParaRPr lang="en-IN" sz="1999" dirty="0" smtClean="0">
              <a:solidFill>
                <a:schemeClr val="bg1"/>
              </a:solidFill>
            </a:endParaRP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Programming Model)</a:t>
            </a:r>
          </a:p>
          <a:p>
            <a:pPr marL="133234" indent="-285664">
              <a:buFont typeface="Arial" panose="020B0604020202020204" pitchFamily="34" charset="0"/>
              <a:buChar char="•"/>
            </a:pPr>
            <a:r>
              <a:rPr lang="en-IN" sz="1999" dirty="0" smtClean="0">
                <a:solidFill>
                  <a:schemeClr val="bg1"/>
                </a:solidFill>
              </a:rPr>
              <a:t>Flow of RAP</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Evolution </a:t>
            </a:r>
            <a:r>
              <a:rPr lang="en-IN" sz="1999" dirty="0" smtClean="0">
                <a:solidFill>
                  <a:schemeClr val="bg1"/>
                </a:solidFill>
              </a:rPr>
              <a:t>of ABAP Programming Model</a:t>
            </a:r>
          </a:p>
          <a:p>
            <a:pPr marL="133234" indent="-285664">
              <a:buFont typeface="Arial" panose="020B0604020202020204" pitchFamily="34" charset="0"/>
              <a:buChar char="•"/>
            </a:pPr>
            <a:r>
              <a:rPr lang="en-IN" sz="1999" dirty="0" smtClean="0">
                <a:solidFill>
                  <a:schemeClr val="bg1"/>
                </a:solidFill>
              </a:rPr>
              <a:t>Important Table’s</a:t>
            </a:r>
            <a:endParaRPr lang="en-IN" sz="1999" dirty="0">
              <a:solidFill>
                <a:schemeClr val="bg1"/>
              </a:solidFill>
            </a:endParaRP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Views</a:t>
            </a:r>
          </a:p>
          <a:p>
            <a:pPr marL="133234" indent="-285664">
              <a:buFont typeface="Arial" panose="020B0604020202020204" pitchFamily="34" charset="0"/>
              <a:buChar char="•"/>
            </a:pPr>
            <a:r>
              <a:rPr lang="en-US" sz="1999" dirty="0">
                <a:solidFill>
                  <a:schemeClr val="bg1"/>
                </a:solidFill>
              </a:rPr>
              <a:t>Creating OData Service ( Business Service)</a:t>
            </a:r>
            <a:endParaRPr lang="en-IN" sz="1999" dirty="0">
              <a:solidFill>
                <a:schemeClr val="bg1"/>
              </a:solidFill>
            </a:endParaRPr>
          </a:p>
        </p:txBody>
      </p:sp>
    </p:spTree>
    <p:extLst>
      <p:ext uri="{BB962C8B-B14F-4D97-AF65-F5344CB8AC3E}">
        <p14:creationId xmlns:p14="http://schemas.microsoft.com/office/powerpoint/2010/main" val="155744923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smtClean="0">
                <a:solidFill>
                  <a:schemeClr val="bg1"/>
                </a:solidFill>
                <a:latin typeface="Cooper Black" panose="0208090404030B020404" pitchFamily="18" charset="0"/>
              </a:rPr>
              <a:t>Creating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825464" y="5328860"/>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716DAAA-7009-4BFA-9313-18DA80509E40}"/>
              </a:ext>
            </a:extLst>
          </p:cNvPr>
          <p:cNvSpPr txBox="1"/>
          <p:nvPr/>
        </p:nvSpPr>
        <p:spPr>
          <a:xfrm>
            <a:off x="825464" y="5363924"/>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rPr>
              <a:t>Create </a:t>
            </a:r>
            <a:r>
              <a:rPr lang="en-US" sz="1800" dirty="0" smtClean="0">
                <a:solidFill>
                  <a:schemeClr val="bg1"/>
                </a:solidFill>
              </a:rPr>
              <a:t>AMDP</a:t>
            </a:r>
            <a:endParaRPr lang="en-US" sz="1800" dirty="0">
              <a:solidFill>
                <a:schemeClr val="bg1"/>
              </a:solidFill>
            </a:endParaRPr>
          </a:p>
        </p:txBody>
      </p:sp>
      <p:sp>
        <p:nvSpPr>
          <p:cNvPr id="9" name="TextBox 8">
            <a:extLst>
              <a:ext uri="{FF2B5EF4-FFF2-40B4-BE49-F238E27FC236}">
                <a16:creationId xmlns="" xmlns:a16="http://schemas.microsoft.com/office/drawing/2014/main" id="{0ED6B133-127C-45F7-A6F7-791D612BB43A}"/>
              </a:ext>
            </a:extLst>
          </p:cNvPr>
          <p:cNvSpPr txBox="1"/>
          <p:nvPr/>
        </p:nvSpPr>
        <p:spPr>
          <a:xfrm>
            <a:off x="825464" y="4858385"/>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3"/>
          <a:stretch>
            <a:fillRect/>
          </a:stretch>
        </p:blipFill>
        <p:spPr>
          <a:xfrm>
            <a:off x="597077" y="960941"/>
            <a:ext cx="5713359" cy="3794774"/>
          </a:xfrm>
          <a:prstGeom prst="rect">
            <a:avLst/>
          </a:prstGeom>
        </p:spPr>
      </p:pic>
    </p:spTree>
    <p:extLst>
      <p:ext uri="{BB962C8B-B14F-4D97-AF65-F5344CB8AC3E}">
        <p14:creationId xmlns:p14="http://schemas.microsoft.com/office/powerpoint/2010/main" val="355743624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Limitation’s of ABAP on Cloud</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96DEBCD7-BA93-47C2-B692-58E66B3E729C}"/>
              </a:ext>
            </a:extLst>
          </p:cNvPr>
          <p:cNvSpPr txBox="1"/>
          <p:nvPr/>
        </p:nvSpPr>
        <p:spPr>
          <a:xfrm>
            <a:off x="597077" y="889849"/>
            <a:ext cx="9872588" cy="5632311"/>
          </a:xfrm>
          <a:prstGeom prst="rect">
            <a:avLst/>
          </a:prstGeom>
          <a:noFill/>
        </p:spPr>
        <p:txBody>
          <a:bodyPr wrap="square" rtlCol="0">
            <a:spAutoFit/>
          </a:bodyPr>
          <a:lstStyle/>
          <a:p>
            <a:pPr algn="just"/>
            <a:r>
              <a:rPr lang="en-US" sz="1800" dirty="0">
                <a:solidFill>
                  <a:schemeClr val="bg1"/>
                </a:solidFill>
              </a:rPr>
              <a:t>It is an offering by SAP in SAP BTP platform as ABAP Platform as a service, which has limited capability.</a:t>
            </a:r>
          </a:p>
          <a:p>
            <a:pPr algn="just"/>
            <a:r>
              <a:rPr lang="en-IN" sz="1800" dirty="0">
                <a:solidFill>
                  <a:schemeClr val="bg1"/>
                </a:solidFill>
                <a:hlinkClick r:id="rId3"/>
              </a:rPr>
              <a:t>https://blogs.sap.com/2019/08/20/its-steampunk-now/</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We cannot use SAPGUI to connect to this system</a:t>
            </a:r>
          </a:p>
          <a:p>
            <a:pPr marL="342900" indent="-342900" algn="just">
              <a:buFont typeface="Arial" panose="020B0604020202020204" pitchFamily="34" charset="0"/>
              <a:buChar char="•"/>
            </a:pPr>
            <a:r>
              <a:rPr lang="en-IN" sz="1800" dirty="0">
                <a:solidFill>
                  <a:schemeClr val="bg1"/>
                </a:solidFill>
              </a:rPr>
              <a:t>We do not have control to install patches and add-on, snote</a:t>
            </a:r>
          </a:p>
          <a:p>
            <a:pPr marL="342900" indent="-342900" algn="just">
              <a:buFont typeface="Arial" panose="020B0604020202020204" pitchFamily="34" charset="0"/>
              <a:buChar char="•"/>
            </a:pPr>
            <a:r>
              <a:rPr lang="en-IN" sz="1800" dirty="0">
                <a:solidFill>
                  <a:schemeClr val="bg1"/>
                </a:solidFill>
              </a:rPr>
              <a:t>It is not an environment of any SAP ERP solutions </a:t>
            </a:r>
          </a:p>
          <a:p>
            <a:pPr marL="342900" indent="-342900" algn="just">
              <a:buFont typeface="Arial" panose="020B0604020202020204" pitchFamily="34" charset="0"/>
              <a:buChar char="•"/>
            </a:pPr>
            <a:r>
              <a:rPr lang="en-IN" sz="1800" dirty="0">
                <a:solidFill>
                  <a:schemeClr val="bg1"/>
                </a:solidFill>
              </a:rPr>
              <a:t>All the ABAP dictionary objects are marked as </a:t>
            </a:r>
            <a:r>
              <a:rPr lang="en-IN" sz="1800" b="1" dirty="0">
                <a:solidFill>
                  <a:schemeClr val="bg1"/>
                </a:solidFill>
              </a:rPr>
              <a:t>non-released</a:t>
            </a:r>
          </a:p>
          <a:p>
            <a:pPr marL="342900" indent="-342900" algn="just">
              <a:buFont typeface="Arial" panose="020B0604020202020204" pitchFamily="34" charset="0"/>
              <a:buChar char="•"/>
            </a:pPr>
            <a:r>
              <a:rPr lang="en-IN" sz="1800" dirty="0">
                <a:solidFill>
                  <a:schemeClr val="bg1"/>
                </a:solidFill>
              </a:rPr>
              <a:t>SAP’s actual product is S/4HANA, so all the classical extensions will be carried out in S4 itself.</a:t>
            </a:r>
          </a:p>
          <a:p>
            <a:pPr marL="342900" indent="-342900" algn="just">
              <a:buFont typeface="Arial" panose="020B0604020202020204" pitchFamily="34" charset="0"/>
              <a:buChar char="•"/>
            </a:pPr>
            <a:r>
              <a:rPr lang="en-IN" sz="1800" dirty="0">
                <a:solidFill>
                  <a:schemeClr val="bg1"/>
                </a:solidFill>
              </a:rPr>
              <a:t>You cannot create a program type of object</a:t>
            </a:r>
          </a:p>
          <a:p>
            <a:pPr marL="342900" indent="-342900" algn="just">
              <a:buFont typeface="Arial" panose="020B0604020202020204" pitchFamily="34" charset="0"/>
              <a:buChar char="•"/>
            </a:pPr>
            <a:r>
              <a:rPr lang="en-IN" sz="1800" dirty="0">
                <a:solidFill>
                  <a:schemeClr val="bg1"/>
                </a:solidFill>
              </a:rPr>
              <a:t>The AOC allows only usage of whitelisted abap statements, we cannot freely use every abap programming keyword.</a:t>
            </a: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r>
              <a:rPr lang="en-IN" sz="1800" b="1" dirty="0">
                <a:solidFill>
                  <a:schemeClr val="bg1"/>
                </a:solidFill>
              </a:rPr>
              <a:t>Note : Eclipse environment can be used to connect to ABAP Environment in SAP Cloud platform</a:t>
            </a:r>
          </a:p>
        </p:txBody>
      </p:sp>
      <p:pic>
        <p:nvPicPr>
          <p:cNvPr id="7" name="Picture 2" descr="Getting Started with the ABAP RESTful Application Programming Model (RAP) |  SAP Blogs"/>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080" y="3501008"/>
            <a:ext cx="11257964" cy="240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808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solidFill>
                  <a:schemeClr val="bg1"/>
                </a:solidFill>
              </a:rPr>
              <a:t>The whole architecture is based </a:t>
            </a:r>
            <a:r>
              <a:rPr lang="en-IN" sz="1800" dirty="0" smtClean="0">
                <a:solidFill>
                  <a:schemeClr val="bg1"/>
                </a:solidFill>
              </a:rPr>
              <a:t>on</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CDS views – will helps you to create semantically rich data </a:t>
            </a:r>
            <a:r>
              <a:rPr lang="en-IN" sz="1800" dirty="0" smtClean="0">
                <a:solidFill>
                  <a:schemeClr val="bg1"/>
                </a:solidFill>
              </a:rPr>
              <a:t>model.</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Business Object </a:t>
            </a:r>
            <a:r>
              <a:rPr lang="en-IN" sz="1800" dirty="0" smtClean="0">
                <a:solidFill>
                  <a:schemeClr val="bg1"/>
                </a:solidFill>
              </a:rPr>
              <a:t>here </a:t>
            </a:r>
            <a:r>
              <a:rPr lang="en-IN" sz="1800" dirty="0">
                <a:solidFill>
                  <a:schemeClr val="bg1"/>
                </a:solidFill>
              </a:rPr>
              <a:t>is a node inside a tree data structure which is achieved by using </a:t>
            </a:r>
            <a:r>
              <a:rPr lang="en-IN" sz="1800" b="1" dirty="0">
                <a:solidFill>
                  <a:schemeClr val="bg1"/>
                </a:solidFill>
              </a:rPr>
              <a:t>root </a:t>
            </a:r>
            <a:r>
              <a:rPr lang="en-IN" sz="1800" dirty="0">
                <a:solidFill>
                  <a:schemeClr val="bg1"/>
                </a:solidFill>
              </a:rPr>
              <a:t>keyword at CDS view level, this is needed only if we want to add transactional capability.</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r>
              <a:rPr lang="en-US" sz="1800" dirty="0" smtClean="0">
                <a:solidFill>
                  <a:schemeClr val="bg1"/>
                </a:solidFill>
              </a:rPr>
              <a:t>.</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The binding will confirm the Purpose of service – API or </a:t>
            </a:r>
            <a:r>
              <a:rPr lang="en-US" sz="1800" dirty="0" smtClean="0">
                <a:solidFill>
                  <a:schemeClr val="bg1"/>
                </a:solidFill>
              </a:rPr>
              <a:t>Fiori.</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UI layer with the Fiori app using </a:t>
            </a:r>
            <a:r>
              <a:rPr lang="en-US" sz="1800" dirty="0" smtClean="0">
                <a:solidFill>
                  <a:schemeClr val="bg1"/>
                </a:solidFill>
              </a:rPr>
              <a:t>elements.</a:t>
            </a:r>
            <a:endParaRPr lang="en-IN" sz="1800" dirty="0">
              <a:solidFill>
                <a:schemeClr val="bg1"/>
              </a:solidFill>
            </a:endParaRPr>
          </a:p>
        </p:txBody>
      </p:sp>
      <p:pic>
        <p:nvPicPr>
          <p:cNvPr id="1032" name="Picture 8" descr="6 Benefits of Being a Computer Programme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38627" y="4005064"/>
            <a:ext cx="3763961" cy="24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3514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46146129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duotone>
              <a:prstClr val="black"/>
              <a:schemeClr val="bg1">
                <a:lumMod val="85000"/>
                <a:tint val="45000"/>
                <a:satMod val="400000"/>
              </a:schemeClr>
            </a:duotone>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500614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83E9EF19-DC4C-4C8D-AD80-09557D6B2A45}"/>
              </a:ext>
            </a:extLst>
          </p:cNvPr>
          <p:cNvSpPr/>
          <p:nvPr/>
        </p:nvSpPr>
        <p:spPr>
          <a:xfrm>
            <a:off x="1319332" y="2024727"/>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a16="http://schemas.microsoft.com/office/drawing/2014/main" xmlns="" id="{795E2EC8-4D45-492D-8AFB-9CF08F6CF9D7}"/>
              </a:ext>
            </a:extLst>
          </p:cNvPr>
          <p:cNvSpPr/>
          <p:nvPr/>
        </p:nvSpPr>
        <p:spPr>
          <a:xfrm>
            <a:off x="1332552" y="1052736"/>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a16="http://schemas.microsoft.com/office/drawing/2014/main" xmlns="" id="{326156D5-46DA-4BE5-8114-A53FC7CB2E4C}"/>
              </a:ext>
            </a:extLst>
          </p:cNvPr>
          <p:cNvSpPr/>
          <p:nvPr/>
        </p:nvSpPr>
        <p:spPr>
          <a:xfrm>
            <a:off x="167933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a16="http://schemas.microsoft.com/office/drawing/2014/main" xmlns="" id="{CB595AB7-6D93-4EAD-92A0-3031DF5ED8F0}"/>
              </a:ext>
            </a:extLst>
          </p:cNvPr>
          <p:cNvSpPr/>
          <p:nvPr/>
        </p:nvSpPr>
        <p:spPr>
          <a:xfrm>
            <a:off x="1679333"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a16="http://schemas.microsoft.com/office/drawing/2014/main" xmlns="" id="{8CA7EC62-2604-4FC7-A17F-BB31444F97E7}"/>
              </a:ext>
            </a:extLst>
          </p:cNvPr>
          <p:cNvSpPr/>
          <p:nvPr/>
        </p:nvSpPr>
        <p:spPr>
          <a:xfrm>
            <a:off x="1693656" y="545850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a16="http://schemas.microsoft.com/office/drawing/2014/main" xmlns="" id="{9250EEB3-5F8C-49FF-BD5E-EC3FCABC0AD7}"/>
              </a:ext>
            </a:extLst>
          </p:cNvPr>
          <p:cNvSpPr/>
          <p:nvPr/>
        </p:nvSpPr>
        <p:spPr>
          <a:xfrm>
            <a:off x="455965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a16="http://schemas.microsoft.com/office/drawing/2014/main" xmlns="" id="{CBD13BBE-EE67-449B-A02C-23D934ED7EE1}"/>
              </a:ext>
            </a:extLst>
          </p:cNvPr>
          <p:cNvSpPr/>
          <p:nvPr/>
        </p:nvSpPr>
        <p:spPr>
          <a:xfrm>
            <a:off x="454524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a16="http://schemas.microsoft.com/office/drawing/2014/main" xmlns="" id="{37D93E9D-2ED5-4A31-B5A4-98502B019EC8}"/>
              </a:ext>
            </a:extLst>
          </p:cNvPr>
          <p:cNvSpPr/>
          <p:nvPr/>
        </p:nvSpPr>
        <p:spPr>
          <a:xfrm>
            <a:off x="4546368" y="5435587"/>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a16="http://schemas.microsoft.com/office/drawing/2014/main" xmlns="" id="{F2CA5EA2-C951-4574-A8E1-C924242806CA}"/>
              </a:ext>
            </a:extLst>
          </p:cNvPr>
          <p:cNvSpPr/>
          <p:nvPr/>
        </p:nvSpPr>
        <p:spPr>
          <a:xfrm>
            <a:off x="7441536" y="305785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a16="http://schemas.microsoft.com/office/drawing/2014/main" xmlns="" id="{418FA647-6B2B-479A-8DB7-FDEE94687612}"/>
              </a:ext>
            </a:extLst>
          </p:cNvPr>
          <p:cNvSpPr/>
          <p:nvPr/>
        </p:nvSpPr>
        <p:spPr>
          <a:xfrm>
            <a:off x="751198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a16="http://schemas.microsoft.com/office/drawing/2014/main" xmlns="" id="{0CC6DF50-5FBC-4CF3-AB01-19BB4B107B52}"/>
              </a:ext>
            </a:extLst>
          </p:cNvPr>
          <p:cNvSpPr/>
          <p:nvPr/>
        </p:nvSpPr>
        <p:spPr>
          <a:xfrm>
            <a:off x="7511981" y="5391606"/>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27406807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Types of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solidFill>
                  <a:schemeClr val="bg1"/>
                </a:solidFill>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writing your own logic</a:t>
            </a:r>
          </a:p>
          <a:p>
            <a:pPr marL="342900" indent="-342900" algn="just">
              <a:buFont typeface="Arial" panose="020B0604020202020204" pitchFamily="34" charset="0"/>
              <a:buChar char="•"/>
            </a:pPr>
            <a:r>
              <a:rPr lang="en-IN" sz="1600" dirty="0">
                <a:solidFill>
                  <a:schemeClr val="bg1"/>
                </a:solidFill>
              </a:rPr>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solidFill>
                  <a:schemeClr val="bg1"/>
                </a:solidFill>
              </a:rPr>
              <a:t>You are own your own to manage your implementation.</a:t>
            </a:r>
            <a:endParaRPr lang="en-US" sz="1600" dirty="0">
              <a:solidFill>
                <a:schemeClr val="bg1"/>
              </a:solidFill>
            </a:endParaRPr>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using the framework provided implementation</a:t>
            </a:r>
          </a:p>
          <a:p>
            <a:pPr marL="342900" indent="-342900" algn="just">
              <a:buFont typeface="Arial" panose="020B0604020202020204" pitchFamily="34" charset="0"/>
              <a:buChar char="•"/>
            </a:pPr>
            <a:r>
              <a:rPr lang="en-IN" sz="1600" dirty="0">
                <a:solidFill>
                  <a:schemeClr val="bg1"/>
                </a:solidFill>
              </a:rPr>
              <a:t>You do not have Business logic with you and you want system to create business logic for you automatically.</a:t>
            </a:r>
            <a:endParaRPr lang="en-US" sz="1600" dirty="0">
              <a:solidFill>
                <a:schemeClr val="bg1"/>
              </a:solidFill>
            </a:endParaRPr>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10419</TotalTime>
  <Words>1029</Words>
  <Application>Microsoft Office PowerPoint</Application>
  <PresentationFormat>Custom</PresentationFormat>
  <Paragraphs>199</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Creating AMDP</vt:lpstr>
      <vt:lpstr>Limitation’s of ABAP on Cloud</vt:lpstr>
      <vt:lpstr>Restful ABAP Programming</vt:lpstr>
      <vt:lpstr>Flow of RESTful Application Programming</vt:lpstr>
      <vt:lpstr>Evolution of ABAP Programming Model</vt:lpstr>
      <vt:lpstr>Important Tables</vt:lpstr>
      <vt:lpstr>Types of Scenario </vt:lpstr>
      <vt:lpstr>BO runtime implementation types</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288</cp:revision>
  <dcterms:created xsi:type="dcterms:W3CDTF">2013-09-12T13:05:01Z</dcterms:created>
  <dcterms:modified xsi:type="dcterms:W3CDTF">2021-11-24T10:36:15Z</dcterms:modified>
</cp:coreProperties>
</file>